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96" r:id="rId2"/>
    <p:sldId id="304" r:id="rId3"/>
    <p:sldId id="306" r:id="rId4"/>
    <p:sldId id="305" r:id="rId5"/>
    <p:sldId id="297" r:id="rId6"/>
    <p:sldId id="298" r:id="rId7"/>
    <p:sldId id="299" r:id="rId8"/>
    <p:sldId id="300" r:id="rId9"/>
    <p:sldId id="301" r:id="rId10"/>
    <p:sldId id="291" r:id="rId11"/>
    <p:sldId id="292" r:id="rId12"/>
    <p:sldId id="294" r:id="rId13"/>
    <p:sldId id="256" r:id="rId14"/>
    <p:sldId id="257" r:id="rId15"/>
    <p:sldId id="289" r:id="rId16"/>
    <p:sldId id="270" r:id="rId17"/>
    <p:sldId id="290" r:id="rId18"/>
    <p:sldId id="302" r:id="rId19"/>
    <p:sldId id="265" r:id="rId20"/>
    <p:sldId id="266" r:id="rId21"/>
    <p:sldId id="271" r:id="rId22"/>
    <p:sldId id="273" r:id="rId23"/>
    <p:sldId id="272" r:id="rId24"/>
    <p:sldId id="267" r:id="rId25"/>
    <p:sldId id="274" r:id="rId26"/>
    <p:sldId id="275" r:id="rId27"/>
    <p:sldId id="276" r:id="rId28"/>
    <p:sldId id="268" r:id="rId29"/>
    <p:sldId id="277" r:id="rId30"/>
    <p:sldId id="278" r:id="rId31"/>
    <p:sldId id="303" r:id="rId32"/>
    <p:sldId id="258" r:id="rId33"/>
    <p:sldId id="279" r:id="rId34"/>
    <p:sldId id="259" r:id="rId35"/>
    <p:sldId id="280" r:id="rId36"/>
    <p:sldId id="281" r:id="rId37"/>
    <p:sldId id="260" r:id="rId38"/>
    <p:sldId id="283" r:id="rId39"/>
    <p:sldId id="282" r:id="rId40"/>
    <p:sldId id="284" r:id="rId41"/>
    <p:sldId id="261" r:id="rId42"/>
    <p:sldId id="285" r:id="rId43"/>
    <p:sldId id="262" r:id="rId44"/>
    <p:sldId id="287" r:id="rId45"/>
    <p:sldId id="286" r:id="rId46"/>
    <p:sldId id="263" r:id="rId47"/>
    <p:sldId id="288" r:id="rId48"/>
    <p:sldId id="264" r:id="rId49"/>
    <p:sldId id="269" r:id="rId5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04" autoAdjust="0"/>
  </p:normalViewPr>
  <p:slideViewPr>
    <p:cSldViewPr>
      <p:cViewPr>
        <p:scale>
          <a:sx n="100" d="100"/>
          <a:sy n="100" d="100"/>
        </p:scale>
        <p:origin x="-29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63912-9426-40B8-B982-F45D5BBF2056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FE5E3-DCE9-4CE2-9280-D741D7461A9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68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FE5E3-DCE9-4CE2-9280-D741D7461A9A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54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64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08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0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983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65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1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90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691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93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5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3991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250B-EB38-406D-B28B-F7CE2D345805}" type="datetimeFigureOut">
              <a:rPr lang="zh-TW" altLang="en-US" smtClean="0"/>
              <a:pPr/>
              <a:t>2016/12/5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0391C-BB5D-451A-AA11-8333697C2B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86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DKXYCz4lMQ" TargetMode="External"/><Relationship Id="rId2" Type="http://schemas.openxmlformats.org/officeDocument/2006/relationships/hyperlink" Target="http://www5.hwsh.tc.edu.tw/web/lorriane242/1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viH-BYXxUs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Cf2AOQoui0" TargetMode="External"/><Relationship Id="rId2" Type="http://schemas.openxmlformats.org/officeDocument/2006/relationships/hyperlink" Target="https://www.youtube.com/watch?v=y9TNSKvQGSQ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kN5duKUH8Ok" TargetMode="External"/><Relationship Id="rId4" Type="http://schemas.openxmlformats.org/officeDocument/2006/relationships/hyperlink" Target="https://www.youtube.com/watch?v=iLm87ee-jDw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5%9C%8B%E5%AE%B6%E6%96%87%E8%97%9D%E7%8D%8E" TargetMode="External"/><Relationship Id="rId3" Type="http://schemas.openxmlformats.org/officeDocument/2006/relationships/image" Target="../media/image9.jpeg"/><Relationship Id="rId7" Type="http://schemas.openxmlformats.org/officeDocument/2006/relationships/hyperlink" Target="http://zh.wikipedia.org/wiki/%E5%90%B3%E4%B8%89%E9%80%A3%E6%96%87%E8%97%9D%E7%8D%8E" TargetMode="External"/><Relationship Id="rId2" Type="http://schemas.openxmlformats.org/officeDocument/2006/relationships/hyperlink" Target="https://www.youtube.com/watch?v=q_2KNVmM5H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zh.wikipedia.org/wiki/%E7%BE%85%E6%9D%B1%E9%8E%AE_(%E5%8F%B0%E7%81%A3)" TargetMode="External"/><Relationship Id="rId5" Type="http://schemas.openxmlformats.org/officeDocument/2006/relationships/hyperlink" Target="http://zh.wikipedia.org/wiki/%E5%AE%9C%E8%98%AD%E7%B8%A3" TargetMode="External"/><Relationship Id="rId4" Type="http://schemas.openxmlformats.org/officeDocument/2006/relationships/hyperlink" Target="http://zh.wikipedia.org/wiki/%E5%8F%B0%E7%81%A3" TargetMode="External"/><Relationship Id="rId9" Type="http://schemas.openxmlformats.org/officeDocument/2006/relationships/hyperlink" Target="http://zh.wikipedia.org/wiki/%E4%B8%AD%E5%9C%8B%E6%99%82%E5%A0%B1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end.org/event/2010masterevent/live/#/home/" TargetMode="External"/><Relationship Id="rId2" Type="http://schemas.openxmlformats.org/officeDocument/2006/relationships/hyperlink" Target="https://www.youtube.com/watch?v=q_2KNVmM5H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DKXYCz4lMQ" TargetMode="External"/><Relationship Id="rId2" Type="http://schemas.openxmlformats.org/officeDocument/2006/relationships/hyperlink" Target="https://www.youtube.com/watch?v=Z_EPddWv-gY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youtube.com/watch?v=uVStr8TCba8" TargetMode="External"/><Relationship Id="rId4" Type="http://schemas.openxmlformats.org/officeDocument/2006/relationships/hyperlink" Target="https://www.youtube.com/watch?v=JJhWKmWvGOM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unitas.udngroup.com.tw/web_old/b/200312/storyb2.htm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571635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黃春明</a:t>
            </a:r>
            <a:endParaRPr lang="zh-TW" altLang="en-US" sz="7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187624" y="2564904"/>
            <a:ext cx="6688832" cy="264241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黃大魚兒童劇團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九彎十八拐劇團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百果樹紅磚屋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臺灣文學作家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>
                <a:latin typeface="微軟正黑體" pitchFamily="34" charset="-120"/>
                <a:ea typeface="微軟正黑體" pitchFamily="34" charset="-120"/>
                <a:hlinkClick r:id="rId3"/>
              </a:rPr>
              <a:t>台灣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hlinkClick r:id="rId3"/>
              </a:rPr>
              <a:t>演義 黃春明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915816" y="5148829"/>
            <a:ext cx="3816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大一國文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授課老師：劉慧珠整理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hinatimes.feedsportal.com/c/33012/f/537274/s/2434d876/m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9575" y="138113"/>
            <a:ext cx="9525" cy="9525"/>
          </a:xfrm>
          <a:prstGeom prst="rect">
            <a:avLst/>
          </a:prstGeom>
          <a:noFill/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>
                <a:latin typeface="Arial" pitchFamily="34" charset="0"/>
                <a:ea typeface="新細明體" pitchFamily="18" charset="-120"/>
              </a:rPr>
              <a:t>「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hlinkClick r:id="rId3"/>
              </a:rPr>
              <a:t>百果樹紅磚屋</a:t>
            </a:r>
            <a:r>
              <a:rPr kumimoji="1" lang="zh-TW" altLang="en-US" dirty="0" smtClean="0">
                <a:latin typeface="Arial" pitchFamily="34" charset="0"/>
                <a:ea typeface="新細明體" pitchFamily="18" charset="-120"/>
              </a:rPr>
              <a:t>」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4038600" cy="4525963"/>
          </a:xfrm>
        </p:spPr>
        <p:txBody>
          <a:bodyPr>
            <a:normAutofit/>
          </a:bodyPr>
          <a:lstStyle/>
          <a:p>
            <a:pPr lvl="0"/>
            <a:r>
              <a:rPr kumimoji="1" lang="zh-TW" altLang="en-US" dirty="0" smtClean="0">
                <a:latin typeface="Arial" pitchFamily="34" charset="0"/>
                <a:ea typeface="新細明體" pitchFamily="18" charset="-120"/>
              </a:rPr>
              <a:t>      </a:t>
            </a:r>
          </a:p>
          <a:p>
            <a:endParaRPr lang="zh-TW" altLang="en-US" dirty="0"/>
          </a:p>
        </p:txBody>
      </p:sp>
      <p:pic>
        <p:nvPicPr>
          <p:cNvPr id="7" name="內容版面配置區 6" descr="huang-sir-01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357158" y="1357298"/>
            <a:ext cx="3286148" cy="3500462"/>
          </a:xfrm>
        </p:spPr>
      </p:pic>
      <p:sp>
        <p:nvSpPr>
          <p:cNvPr id="8" name="矩形 7"/>
          <p:cNvSpPr/>
          <p:nvPr/>
        </p:nvSpPr>
        <p:spPr>
          <a:xfrm>
            <a:off x="3929058" y="1928802"/>
            <a:ext cx="4429156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zh-TW" altLang="en-US" sz="3200" dirty="0" smtClean="0">
                <a:latin typeface="Arial" pitchFamily="34" charset="0"/>
                <a:ea typeface="新細明體" pitchFamily="18" charset="-120"/>
              </a:rPr>
              <a:t>老作家</a:t>
            </a:r>
            <a:r>
              <a:rPr kumimoji="1" lang="zh-TW" altLang="en-US" sz="3200" b="1" dirty="0" smtClean="0">
                <a:solidFill>
                  <a:srgbClr val="FF0000"/>
                </a:solidFill>
                <a:latin typeface="Arial" pitchFamily="34" charset="0"/>
                <a:ea typeface="新細明體" pitchFamily="18" charset="-120"/>
              </a:rPr>
              <a:t>黃春明</a:t>
            </a:r>
            <a:r>
              <a:rPr kumimoji="1" lang="zh-TW" altLang="en-US" sz="3200" dirty="0" smtClean="0">
                <a:latin typeface="Arial" pitchFamily="34" charset="0"/>
                <a:ea typeface="新細明體" pitchFamily="18" charset="-120"/>
              </a:rPr>
              <a:t>念茲在茲的「明星咖啡屋」夢，重溫於「百果樹紅磚屋」。國寶大師</a:t>
            </a:r>
            <a:r>
              <a:rPr kumimoji="1" lang="zh-TW" altLang="en-US" sz="3200" b="1" dirty="0" smtClean="0">
                <a:solidFill>
                  <a:srgbClr val="FF0000"/>
                </a:solidFill>
                <a:latin typeface="Arial" pitchFamily="34" charset="0"/>
                <a:ea typeface="新細明體" pitchFamily="18" charset="-120"/>
              </a:rPr>
              <a:t>黃春明</a:t>
            </a:r>
            <a:r>
              <a:rPr kumimoji="1" lang="zh-TW" altLang="en-US" sz="3200" dirty="0" smtClean="0">
                <a:latin typeface="Arial" pitchFamily="34" charset="0"/>
                <a:ea typeface="新細明體" pitchFamily="18" charset="-120"/>
              </a:rPr>
              <a:t>說：「請來喝一杯咖啡，火車會等你。」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357158" y="642918"/>
            <a:ext cx="8358246" cy="5500726"/>
          </a:xfrm>
        </p:spPr>
        <p:txBody>
          <a:bodyPr/>
          <a:lstStyle/>
          <a:p>
            <a:r>
              <a:rPr kumimoji="1" lang="zh-TW" altLang="en-US" dirty="0" smtClean="0">
                <a:latin typeface="Arial" pitchFamily="34" charset="0"/>
                <a:ea typeface="新細明體" pitchFamily="18" charset="-120"/>
              </a:rPr>
              <a:t>       </a:t>
            </a:r>
            <a:r>
              <a:rPr kumimoji="1" lang="zh-TW" altLang="en-US" dirty="0" smtClean="0">
                <a:latin typeface="標楷體" pitchFamily="65" charset="-120"/>
                <a:ea typeface="標楷體" pitchFamily="65" charset="-120"/>
              </a:rPr>
              <a:t>真的嗎？火車會</a:t>
            </a:r>
            <a:r>
              <a:rPr kumimoji="1" lang="zh-TW" alt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等</a:t>
            </a:r>
            <a:r>
              <a:rPr kumimoji="1" lang="zh-TW" altLang="en-US" dirty="0" smtClean="0">
                <a:latin typeface="標楷體" pitchFamily="65" charset="-120"/>
                <a:ea typeface="標楷體" pitchFamily="65" charset="-120"/>
              </a:rPr>
              <a:t>人？原來，老作家的咖啡屋，開在宜蘭火車站前，丟丟噹森林下的紅磚屋，紅磚屋裡有棵百果樹，樹上結滿各種果子，所以咖啡屋就叫做「百果樹紅磚屋」囉！百果樹上結實纍纍的果子是：藝術、文學、故事、戲劇、悅聽、生活與咖啡</a:t>
            </a:r>
            <a:r>
              <a:rPr kumimoji="1" lang="zh-TW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kumimoji="1" lang="zh-TW" altLang="en-US" dirty="0" smtClean="0">
                <a:latin typeface="標楷體" pitchFamily="65" charset="-120"/>
                <a:ea typeface="標楷體" pitchFamily="65" charset="-120"/>
              </a:rPr>
              <a:t>。百果樹紅磚屋是個慢活與樂活的人文空間，可以獨享一段自我的悠閒。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打造多元的藝文空間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百果樹紅磚屋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2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hlinkClick r:id="rId3"/>
              </a:rPr>
              <a:t>黃春明爺爺說故事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hlinkClick r:id="rId4"/>
              </a:rPr>
              <a:t>聽見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  <a:hlinkClick r:id="rId4"/>
              </a:rPr>
              <a:t>‧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hlinkClick r:id="rId4"/>
              </a:rPr>
              <a:t>黃春明，老故事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從揮拳頭到搖筆桿的傳奇人物 黃春明 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090607 - 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沈春華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Life Show 2009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7596">
            <a:off x="5638735" y="1965926"/>
            <a:ext cx="2819400" cy="381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矩形 4"/>
          <p:cNvSpPr/>
          <p:nvPr/>
        </p:nvSpPr>
        <p:spPr>
          <a:xfrm>
            <a:off x="827584" y="332656"/>
            <a:ext cx="741682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TW" altLang="en-US" sz="60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台灣</a:t>
            </a:r>
            <a:r>
              <a:rPr lang="zh-TW" altLang="en-US" sz="6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國寶 </a:t>
            </a:r>
            <a:r>
              <a:rPr lang="zh-TW" altLang="en-US" sz="6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黃春明</a:t>
            </a:r>
            <a:endParaRPr lang="zh-TW" altLang="en-US" sz="6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47664" y="44371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251520" y="177704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dirty="0">
              <a:latin typeface="Arial" pitchFamily="34" charset="0"/>
              <a:ea typeface="標楷體" pitchFamily="65" charset="-120"/>
            </a:endParaRPr>
          </a:p>
          <a:p>
            <a:endParaRPr lang="zh-TW" altLang="en-US" dirty="0">
              <a:latin typeface="Arial" pitchFamily="34" charset="0"/>
              <a:ea typeface="標楷體" pitchFamily="65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285720" y="2071678"/>
            <a:ext cx="53664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       那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凝聚注意力支撐開的、又大又突出而翻白黏濕的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雙眼，移轉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到某一個角度，映著微弱的天光的模樣，竟叫彼此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熟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得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不能再熟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的猴養，不意地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給下了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一跳。</a:t>
            </a:r>
            <a:endParaRPr lang="en-US" altLang="zh-TW" sz="2800" dirty="0">
              <a:latin typeface="Arial" pitchFamily="34" charset="0"/>
              <a:ea typeface="標楷體" pitchFamily="65" charset="-120"/>
            </a:endParaRPr>
          </a:p>
          <a:p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  </a:t>
            </a:r>
            <a:r>
              <a:rPr lang="en-US" altLang="zh-TW" sz="2800" dirty="0" smtClean="0">
                <a:latin typeface="Arial" pitchFamily="34" charset="0"/>
                <a:ea typeface="標楷體" pitchFamily="65" charset="-120"/>
              </a:rPr>
              <a:t>--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黃春明</a:t>
            </a:r>
            <a:r>
              <a:rPr lang="en-US" altLang="zh-TW" sz="2800" dirty="0" smtClean="0">
                <a:latin typeface="Arial" pitchFamily="34" charset="0"/>
                <a:ea typeface="標楷體" pitchFamily="65" charset="-120"/>
              </a:rPr>
              <a:t>《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放生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『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瞎子阿木</a:t>
            </a:r>
            <a:r>
              <a:rPr lang="en-US" altLang="zh-TW" sz="2800" dirty="0" smtClean="0">
                <a:latin typeface="Arial" pitchFamily="34" charset="0"/>
                <a:ea typeface="標楷體" pitchFamily="65" charset="-120"/>
              </a:rPr>
              <a:t>』》</a:t>
            </a:r>
          </a:p>
          <a:p>
            <a:endParaRPr lang="en-US" altLang="zh-TW" dirty="0">
              <a:latin typeface="Arial" pitchFamily="34" charset="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240" y="1189317"/>
            <a:ext cx="927760" cy="91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858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77743" y="-106943"/>
            <a:ext cx="767704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TW" altLang="en-US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黃春明的故事</a:t>
            </a:r>
            <a:endParaRPr lang="zh-TW" altLang="en-US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043608" y="662498"/>
            <a:ext cx="751118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1935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年，生於宜蘭羅東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1956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年，以「春鈴」筆名，在救國團幼獅通訊六十三期發表第一篇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著作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清道夫</a:t>
            </a:r>
            <a:r>
              <a:rPr lang="zh-TW" altLang="en-US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的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孩子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 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  <a:endParaRPr lang="en-US" altLang="zh-TW" sz="3200" dirty="0" smtClean="0">
              <a:solidFill>
                <a:srgbClr val="FF0000"/>
              </a:solidFill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1957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年，以「黃春鳴」為筆名，在新生報南部版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發表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小巴哈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的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習作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1962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年，開始投稿給聯合副刊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，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城</a:t>
            </a:r>
            <a:r>
              <a:rPr lang="zh-TW" altLang="en-US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仔落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車</a:t>
            </a:r>
            <a:r>
              <a:rPr lang="en-US" altLang="zh-TW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為</a:t>
            </a:r>
            <a:r>
              <a:rPr lang="zh-TW" altLang="en-US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第一篇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，後連續在聯副發表多篇小說。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endParaRPr lang="en-US" altLang="zh-TW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zh-TW" altLang="en-US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579" y="5286772"/>
            <a:ext cx="1178421" cy="157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380524"/>
      </p:ext>
    </p:extLst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1000108"/>
            <a:ext cx="72866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1966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年，加入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『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文學季刊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』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創刊，每期均有文章發表。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1967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年，發表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青番公的故事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看海的日子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 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溺死一隻老貓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等，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創作最旺盛的時刻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1968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年，發表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兒子的大玩偶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魚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等重要作品。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785794"/>
            <a:ext cx="73581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-US" altLang="zh-TW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1973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年，發表重要作品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莎喲娜啦．再見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於中時人間副刊。</a:t>
            </a: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1980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年，獲得吳三連文藝獎小說類。</a:t>
            </a:r>
            <a:endParaRPr lang="en-US" altLang="zh-TW" sz="2800" dirty="0" smtClean="0">
              <a:solidFill>
                <a:srgbClr val="FF0000"/>
              </a:solidFill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1983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年，小說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看海的日子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改編成電影，黃春明自行編劇，王童導演。</a:t>
            </a: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兒子的大玩偶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 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小琪的那頂帽子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蘋果的滋味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等三篇小說改為</a:t>
            </a:r>
            <a:r>
              <a:rPr lang="en-US" altLang="zh-TW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兒子的大玩偶</a:t>
            </a:r>
            <a:r>
              <a:rPr lang="en-US" altLang="zh-TW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這部三段式電影，由侯孝賢、曾壯祥、萬仁分任導演，吳念真編劇。</a:t>
            </a: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1538" y="857232"/>
            <a:ext cx="70009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1984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莎喲娜啦．再見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由黃春明親自改編、導演，與小說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兩個油漆匠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由虞勘平導演、吳念真編劇，搬上銀幕。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2006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年，獲得第十三屆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『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東元獎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』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  <a:endParaRPr lang="en-US" altLang="zh-TW" sz="3200" dirty="0" smtClean="0">
              <a:solidFill>
                <a:srgbClr val="FF0000"/>
              </a:solidFill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2010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年，獲頒第二十九屆行政院文化獎。</a:t>
            </a:r>
            <a:endParaRPr lang="en-US" altLang="zh-TW" sz="3200" dirty="0" smtClean="0">
              <a:solidFill>
                <a:srgbClr val="FF0000"/>
              </a:solidFill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u"/>
            </a:pP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2011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年， 受邀至美國進行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14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場巡迴演講。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黃春明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內容版面配置區 7" descr="250px-Huang_Chunming_NIU_20100928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96136" y="1700808"/>
            <a:ext cx="2538297" cy="36433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34880" cy="452596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b="1" dirty="0" smtClean="0"/>
              <a:t>黃春明</a:t>
            </a:r>
            <a:r>
              <a:rPr lang="zh-TW" altLang="en-US" dirty="0" smtClean="0"/>
              <a:t>（</a:t>
            </a:r>
            <a:r>
              <a:rPr lang="en-US" altLang="zh-TW" dirty="0" smtClean="0"/>
              <a:t>1935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2</a:t>
            </a:r>
            <a:r>
              <a:rPr lang="zh-TW" altLang="en-US" dirty="0" smtClean="0"/>
              <a:t>月</a:t>
            </a:r>
            <a:r>
              <a:rPr lang="en-US" altLang="zh-TW" dirty="0" smtClean="0"/>
              <a:t>13</a:t>
            </a:r>
            <a:r>
              <a:rPr lang="zh-TW" altLang="en-US" dirty="0" smtClean="0"/>
              <a:t>日－），生於</a:t>
            </a:r>
            <a:r>
              <a:rPr lang="zh-TW" altLang="en-US" dirty="0" smtClean="0">
                <a:hlinkClick r:id="rId4" action="ppaction://hlinkfile" tooltip="台灣"/>
              </a:rPr>
              <a:t>台灣</a:t>
            </a:r>
            <a:r>
              <a:rPr lang="zh-TW" altLang="en-US" dirty="0" smtClean="0">
                <a:hlinkClick r:id="rId5" action="ppaction://hlinkfile" tooltip="宜蘭縣"/>
              </a:rPr>
              <a:t>宜蘭縣</a:t>
            </a:r>
            <a:r>
              <a:rPr lang="zh-TW" altLang="en-US" dirty="0" smtClean="0">
                <a:hlinkClick r:id="rId6" action="ppaction://hlinkfile" tooltip="羅東鎮 (台灣)"/>
              </a:rPr>
              <a:t>羅東鎮</a:t>
            </a:r>
            <a:r>
              <a:rPr lang="zh-TW" altLang="en-US" dirty="0" smtClean="0"/>
              <a:t>，為台灣當代重要的文學作家。</a:t>
            </a:r>
            <a:endParaRPr lang="en-US" altLang="zh-TW" dirty="0" smtClean="0"/>
          </a:p>
          <a:p>
            <a:r>
              <a:rPr lang="zh-TW" altLang="en-US" dirty="0" smtClean="0"/>
              <a:t>黃春明創作多元，以小說為主，其它還有散文、詩、兒童文學、戲劇、撕畫、油畫等創作，其作品曾被翻譯為日、韓、英、法、德語等多國語言。小說</a:t>
            </a:r>
            <a:r>
              <a:rPr lang="en-US" altLang="zh-TW" dirty="0" smtClean="0"/>
              <a:t>《</a:t>
            </a:r>
            <a:r>
              <a:rPr lang="zh-TW" altLang="en-US" dirty="0" smtClean="0"/>
              <a:t>鑼</a:t>
            </a:r>
            <a:r>
              <a:rPr lang="en-US" altLang="zh-TW" dirty="0" smtClean="0"/>
              <a:t>》</a:t>
            </a:r>
            <a:r>
              <a:rPr lang="zh-TW" altLang="en-US" dirty="0" smtClean="0"/>
              <a:t>於</a:t>
            </a:r>
            <a:r>
              <a:rPr lang="en-US" altLang="zh-TW" dirty="0" smtClean="0"/>
              <a:t>1999</a:t>
            </a:r>
            <a:r>
              <a:rPr lang="zh-TW" altLang="en-US" dirty="0" smtClean="0"/>
              <a:t>年入選「臺灣文學經典三十」小說類，並曾獲</a:t>
            </a:r>
            <a:r>
              <a:rPr lang="zh-TW" altLang="en-US" dirty="0" smtClean="0">
                <a:hlinkClick r:id="rId7" action="ppaction://hlinkfile" tooltip="吳三連文藝獎"/>
              </a:rPr>
              <a:t>吳三連文藝獎</a:t>
            </a:r>
            <a:r>
              <a:rPr lang="zh-TW" altLang="en-US" dirty="0" smtClean="0"/>
              <a:t>、</a:t>
            </a:r>
            <a:r>
              <a:rPr lang="zh-TW" altLang="en-US" dirty="0" smtClean="0">
                <a:hlinkClick r:id="rId8" action="ppaction://hlinkfile" tooltip="國家文藝獎"/>
              </a:rPr>
              <a:t>國家文藝獎</a:t>
            </a:r>
            <a:r>
              <a:rPr lang="zh-TW" altLang="en-US" dirty="0" smtClean="0"/>
              <a:t>、</a:t>
            </a:r>
            <a:r>
              <a:rPr lang="zh-TW" altLang="en-US" dirty="0" smtClean="0">
                <a:hlinkClick r:id="rId9" action="ppaction://hlinkfile" tooltip="中國時報"/>
              </a:rPr>
              <a:t>中國時報</a:t>
            </a:r>
            <a:r>
              <a:rPr lang="zh-TW" altLang="en-US" dirty="0" smtClean="0"/>
              <a:t>文學獎。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71600" y="50854"/>
            <a:ext cx="756084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TW" altLang="en-US" sz="6000" b="1" dirty="0" smtClean="0">
                <a:ln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標楷體" pitchFamily="65" charset="-120"/>
                <a:ea typeface="標楷體" pitchFamily="65" charset="-120"/>
              </a:rPr>
              <a:t>黃春明寫作風格</a:t>
            </a:r>
            <a:endParaRPr lang="zh-TW" altLang="en-US" sz="6000" b="1" dirty="0">
              <a:ln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5720" y="1142984"/>
            <a:ext cx="5715040" cy="68805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黃春明的寫作風格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可以分為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三</a:t>
            </a:r>
            <a:r>
              <a:rPr lang="zh-TW" altLang="en-US" sz="2400" smtClean="0">
                <a:latin typeface="標楷體" pitchFamily="65" charset="-120"/>
                <a:ea typeface="標楷體" pitchFamily="65" charset="-120"/>
              </a:rPr>
              <a:t>個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時期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1560" y="2060848"/>
            <a:ext cx="7920880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第一期是從一九五六年至一九六三年</a:t>
            </a:r>
          </a:p>
        </p:txBody>
      </p:sp>
      <p:sp>
        <p:nvSpPr>
          <p:cNvPr id="8" name="圓角矩形 7"/>
          <p:cNvSpPr/>
          <p:nvPr/>
        </p:nvSpPr>
        <p:spPr>
          <a:xfrm>
            <a:off x="611560" y="3573016"/>
            <a:ext cx="7920880" cy="12241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第二期</a:t>
            </a:r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是從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一九六六年</a:t>
            </a:r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至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一九七九年</a:t>
            </a:r>
            <a:endParaRPr lang="zh-TW" altLang="en-US" sz="3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611560" y="5157192"/>
            <a:ext cx="7920880" cy="12241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第三期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是從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一九八</a:t>
            </a:r>
            <a:r>
              <a:rPr lang="en-US" altLang="zh-TW" sz="36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O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年至今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528158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2010</a:t>
            </a:r>
            <a:r>
              <a:rPr lang="zh-TW" altLang="zh-TW" dirty="0">
                <a:latin typeface="微軟正黑體" pitchFamily="34" charset="-120"/>
                <a:ea typeface="微軟正黑體" pitchFamily="34" charset="-120"/>
                <a:hlinkClick r:id="rId2"/>
              </a:rPr>
              <a:t>向大師致敬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-</a:t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  <a:hlinkClick r:id="rId2"/>
              </a:rPr>
            </a:br>
            <a:r>
              <a:rPr lang="zh-TW" altLang="zh-TW" dirty="0" smtClean="0">
                <a:latin typeface="微軟正黑體" pitchFamily="34" charset="-120"/>
                <a:ea typeface="微軟正黑體" pitchFamily="34" charset="-120"/>
                <a:hlinkClick r:id="rId2"/>
              </a:rPr>
              <a:t>黃春明 </a:t>
            </a:r>
            <a:r>
              <a:rPr lang="zh-TW" altLang="zh-TW" dirty="0">
                <a:latin typeface="微軟正黑體" pitchFamily="34" charset="-120"/>
                <a:ea typeface="微軟正黑體" pitchFamily="34" charset="-120"/>
                <a:hlinkClick r:id="rId2"/>
              </a:rPr>
              <a:t>工作紀錄影片</a:t>
            </a:r>
            <a:br>
              <a:rPr lang="zh-TW" altLang="zh-TW" dirty="0">
                <a:latin typeface="微軟正黑體" pitchFamily="34" charset="-120"/>
                <a:ea typeface="微軟正黑體" pitchFamily="34" charset="-120"/>
                <a:hlinkClick r:id="rId2"/>
              </a:rPr>
            </a:b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 smtClean="0"/>
              <a:t>上</a:t>
            </a:r>
            <a:r>
              <a:rPr lang="zh-TW" altLang="en-US" b="1" dirty="0"/>
              <a:t>傳日期：</a:t>
            </a:r>
            <a:r>
              <a:rPr lang="en-US" altLang="zh-TW" b="1" dirty="0"/>
              <a:t>2010</a:t>
            </a:r>
            <a:r>
              <a:rPr lang="zh-TW" altLang="en-US" b="1" dirty="0"/>
              <a:t>年</a:t>
            </a:r>
            <a:r>
              <a:rPr lang="en-US" altLang="zh-TW" b="1" dirty="0"/>
              <a:t>8</a:t>
            </a:r>
            <a:r>
              <a:rPr lang="zh-TW" altLang="en-US" b="1" dirty="0"/>
              <a:t>月</a:t>
            </a:r>
            <a:r>
              <a:rPr lang="en-US" altLang="zh-TW" b="1" dirty="0"/>
              <a:t>18</a:t>
            </a:r>
            <a:r>
              <a:rPr lang="zh-TW" altLang="en-US" b="1" dirty="0"/>
              <a:t>日</a:t>
            </a:r>
            <a:endParaRPr lang="zh-TW" altLang="en-US" dirty="0"/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趨勢教育基金會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2010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年致敬的對象為黃春明老師，請來溫知儀導演拍攝工作紀錄影片，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­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雖然黃老師不喜歡被稱為大師，但這一段時間的接觸與合作，的確感覺到國寶級大師的親和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­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與悲天憫人，邀請你一起珍惜台灣的國寶級人物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黃春明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/>
              <a:t>關於</a:t>
            </a:r>
            <a:r>
              <a:rPr lang="zh-TW" altLang="en-US" dirty="0">
                <a:hlinkClick r:id="rId3"/>
              </a:rPr>
              <a:t>黃春明</a:t>
            </a:r>
            <a:r>
              <a:rPr lang="zh-TW" altLang="en-US" dirty="0"/>
              <a:t>，請參考：</a:t>
            </a:r>
            <a:r>
              <a:rPr lang="en-US" altLang="zh-TW" dirty="0"/>
              <a:t>www</a:t>
            </a:r>
            <a:r>
              <a:rPr lang="en-US" altLang="zh-TW" dirty="0" smtClean="0"/>
              <a:t>.­trend.org/2010master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494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28596" y="214290"/>
            <a:ext cx="3744416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寫作風格第一時期</a:t>
            </a:r>
            <a:endParaRPr lang="zh-TW" altLang="en-US" sz="2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0034" y="1249882"/>
            <a:ext cx="785818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第一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期是從一九五六年至一九六三年，</a:t>
            </a:r>
            <a:r>
              <a:rPr lang="zh-TW" altLang="en-US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這個時期的黃春明正值年少輕狂，他根據自己的生活經驗，即使思想與創作手法不夠成熟，但卻也連續寫了好幾篇小說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。在</a:t>
            </a:r>
            <a:r>
              <a:rPr lang="zh-TW" altLang="en-US" sz="32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這一時期的作品，都是「慘綠少年」的自我寫照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，如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借個火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男人與小刀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跟著腳走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沒有頭的胡蜂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把瓶子升上去</a:t>
            </a:r>
            <a:r>
              <a:rPr lang="en-US" altLang="zh-TW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3200" dirty="0">
                <a:latin typeface="Arial" pitchFamily="34" charset="0"/>
                <a:ea typeface="標楷體" pitchFamily="65" charset="-120"/>
                <a:cs typeface="Arial" pitchFamily="34" charset="0"/>
              </a:rPr>
              <a:t>等。 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zh-TW" altLang="en-US" sz="19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19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  <a:cs typeface="Arial" pitchFamily="34" charset="0"/>
              </a:rPr>
              <a:t> 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923" y="16629"/>
            <a:ext cx="1249254" cy="122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137695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928670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     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這些作品充滿著焦躁、憤懣與自我毀滅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，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其中尤以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男人與小刀</a:t>
            </a:r>
            <a:r>
              <a:rPr lang="en-US" altLang="zh-TW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〉 </a:t>
            </a:r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為代表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。</a:t>
            </a:r>
            <a:endParaRPr lang="en-US" altLang="zh-TW" sz="32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 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在這篇小說中，他運用象徵手法，利用主人公表現出當時的黃春明正活在一個封閉而不安的自我裡，小說裡的男人要求周遭的一切都要依照自己的意願存在，否則寧願選擇毀滅；甚至到最後，男人以小刀結束自己的生命，選擇了毀滅自我。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1214422"/>
            <a:ext cx="75009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 這樣的情節無怪乎感情豐富且具有細膩筆觸的黃春明，對自己在這個時期裡的幾篇作品並不怎麼喜歡。</a:t>
            </a:r>
            <a:endParaRPr lang="zh-TW" altLang="en-US" sz="3600" dirty="0" smtClean="0"/>
          </a:p>
          <a:p>
            <a:r>
              <a:rPr lang="zh-TW" altLang="en-US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       一九七四年遠景出版社所出版的</a:t>
            </a:r>
            <a:r>
              <a:rPr lang="en-US" altLang="zh-TW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莎喲娜啦</a:t>
            </a:r>
            <a:r>
              <a:rPr lang="en-US" altLang="zh-TW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‧</a:t>
            </a:r>
            <a:r>
              <a:rPr lang="zh-TW" altLang="en-US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再見</a:t>
            </a:r>
            <a:r>
              <a:rPr lang="en-US" altLang="zh-TW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一書的自序中，黃春明就認為他的早期作品「有多蒼白就多蒼白，有多孤絕就多孤絕」。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785794"/>
            <a:ext cx="77153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然而在作品中選擇毀滅自我的黃春明，卻也因此走出自憐、走出封閉的繭，真正將筆觸從自我表現的狹小天地，拓展到正視社會與人生的大格局。</a:t>
            </a:r>
            <a:endParaRPr lang="en-US" altLang="zh-TW" sz="28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從六０年代後期起，黃春明從宜蘭遷居台北，開始了他寫作生涯的新里程。這一時期的作品，大多以家鄉蘭陽平原為背景，描寫他熟悉而卑微的鄉土小人物，同時也從這些小人物的身上體現出黃春明對土地、對家鄉的摯愛，以及一份血濃於水的血緣親情、夫妻男女之愛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79512" y="226968"/>
            <a:ext cx="3744416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寫作風格第</a:t>
            </a:r>
            <a:r>
              <a:rPr lang="zh-TW" altLang="en-US" sz="2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時期</a:t>
            </a:r>
            <a:endParaRPr lang="zh-TW" altLang="en-US" sz="2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785786" y="1500175"/>
            <a:ext cx="71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  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</a:rPr>
              <a:t>這個</a:t>
            </a:r>
            <a:r>
              <a:rPr lang="zh-TW" altLang="en-US" sz="2800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</a:rPr>
              <a:t>時期的黃春明，開始以刻畫台灣現實社會裡低層人物的遭遇、性格與心聲的情節為作品主軸，這些人物的知識水準雖然都很低，也都受到命運的無情播弄而面對困境，然而他們依舊能在這樣強大的壓力之下活下去。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這一時期的作品有：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青番公的故事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兒子的大玩偶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看海的日子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溺死一隻老貓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魚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甘庚伯的黃昏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鑼</a:t>
            </a:r>
            <a:r>
              <a:rPr lang="en-US" altLang="zh-TW" sz="2800" dirty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</a:rPr>
              <a:t>等。 </a:t>
            </a:r>
            <a:endParaRPr lang="en-US" altLang="zh-TW" sz="2800" dirty="0" smtClean="0">
              <a:latin typeface="Arial" pitchFamily="34" charset="0"/>
              <a:ea typeface="標楷體" pitchFamily="65" charset="-120"/>
            </a:endParaRPr>
          </a:p>
          <a:p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        </a:t>
            </a:r>
            <a:endParaRPr lang="zh-TW" altLang="en-US" sz="2800" dirty="0">
              <a:latin typeface="Arial" pitchFamily="34" charset="0"/>
              <a:ea typeface="標楷體" pitchFamily="65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588" y="139960"/>
            <a:ext cx="1149704" cy="11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368388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1428736"/>
            <a:ext cx="68580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</a:rPr>
              <a:t>       一九七一這一年，黃春明筆鋒轉向得很突然，似乎他還沒將他所熟悉的家鄉小人物的故事一一說盡之前，就突然轉而對城市裡的小人物投射他的關懷</a:t>
            </a:r>
            <a:r>
              <a:rPr lang="zh-TW" altLang="en-US" sz="3600" dirty="0" smtClean="0">
                <a:latin typeface="Arial" pitchFamily="34" charset="0"/>
                <a:ea typeface="標楷體" pitchFamily="65" charset="-120"/>
              </a:rPr>
              <a:t>。</a:t>
            </a:r>
            <a:endParaRPr lang="en-US" altLang="zh-TW" sz="3600" dirty="0" smtClean="0">
              <a:latin typeface="Arial" pitchFamily="34" charset="0"/>
              <a:ea typeface="標楷體" pitchFamily="65" charset="-120"/>
            </a:endParaRPr>
          </a:p>
          <a:p>
            <a:r>
              <a:rPr lang="en-US" altLang="zh-TW" sz="3600" dirty="0" smtClean="0">
                <a:latin typeface="Arial" pitchFamily="34" charset="0"/>
                <a:ea typeface="標楷體" pitchFamily="65" charset="-120"/>
              </a:rPr>
              <a:t>      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857232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       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從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鑼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裡對憨欽仔悲悽命運的同情，剎時轉變成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兩個油漆匠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裡對都市文化的不滿與無奈。由此開始，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蘋果的滋味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莎喲娜啦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‧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再見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小寡婦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我愛瑪莉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等四篇小說，對象都直指著外國人的趾高氣昂和一些都市人奴顏卑膝、挾洋自重的悲哀。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857232"/>
            <a:ext cx="73581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Arial" pitchFamily="34" charset="0"/>
                <a:ea typeface="標楷體" pitchFamily="65" charset="-120"/>
              </a:rPr>
              <a:t>        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黃春明以手裡的筆，在小說裡毫不留情地對崇洋媚外的人們加以批評嘲諷（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莎喲娜啦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‧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再見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小寡婦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我愛瑪莉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），也對那些被外國貨迷昏了的一般人，給予警惕性的勸諫（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蘋果的滋味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）。而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小琪的那一頂帽子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裡，雖然對象並不是上述這些怪現象，但黃春明卻仍以他的溫情主義繼續關懷著這個社會。 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226968"/>
            <a:ext cx="3744416" cy="93610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寫作風格第三時期</a:t>
            </a:r>
            <a:endParaRPr lang="zh-TW" altLang="en-US" sz="2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00034" y="1500174"/>
            <a:ext cx="785818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     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八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０年代的黃春明小說產量很少，除了發表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大餅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現此時先生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瞎子阿木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打蒼蠅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放生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之外，這十年間僅有皇冠出版社為其出版的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黃春明小說集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、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黃春明電影小說集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以及香港九龍文藝風出版社所出版的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瞎子阿木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—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黃春明選集</a:t>
            </a:r>
            <a:r>
              <a:rPr lang="en-US" altLang="zh-TW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>
                <a:latin typeface="Arial" pitchFamily="34" charset="0"/>
                <a:ea typeface="標楷體" pitchFamily="65" charset="-120"/>
                <a:cs typeface="Arial" pitchFamily="34" charset="0"/>
              </a:rPr>
              <a:t>。然而這三部小說集裡的作品絕大多數都是他過去發表過的，未有其他新作問世。 </a:t>
            </a:r>
            <a:endParaRPr lang="en-US" altLang="zh-TW" sz="28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zh-TW" altLang="en-US" sz="20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           </a:t>
            </a:r>
            <a:endParaRPr lang="zh-TW" altLang="en-US" sz="2000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0"/>
            <a:ext cx="1690306" cy="16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978375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028343"/>
            <a:ext cx="71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          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一九八六年，黃春明在蟄伏了近十年之後，終於推出新的小說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〈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現此時先生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〉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，由這篇小說之後的十餘年間（一九八六至一九九九），黃春明的創作量驟減至十篇，而且都集中在兩個時間點上。一個是八０年代後期（一九八六～八七），另一個則是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九０年代後期（一九九八～九九）。這一時期的黃春明，開始探索高齡化社會的老人問題。</a:t>
            </a:r>
            <a:r>
              <a:rPr lang="zh-TW" altLang="en-US" sz="28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他在聯合文學出版社所出版的個人小說集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放生</a:t>
            </a:r>
            <a:r>
              <a:rPr lang="en-US" altLang="zh-TW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》</a:t>
            </a:r>
            <a:r>
              <a:rPr lang="zh-TW" altLang="en-US" sz="28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的自序中提到，老人問題是目前   台灣社會問題裡，最具人文矛盾的。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人性悲憫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悲憫：慈悲</a:t>
            </a:r>
            <a:r>
              <a:rPr lang="zh-TW" altLang="en-US" dirty="0"/>
              <a:t>憐憫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smtClean="0"/>
              <a:t>造句</a:t>
            </a:r>
            <a:r>
              <a:rPr lang="zh-TW" altLang="en-US"/>
              <a:t>：她博愛大眾、悲憫世人，受到眾人敬仰。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1166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1071546"/>
            <a:ext cx="77867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       黃春明眼見目前台灣社會、家庭結構的改變，使得三代同堂的家庭不復存在，漸漸讓人不敢將安養晚年的期待寄託在子女身上。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於是，有著這樣深切感嘆的小說家，開始為了當前社會裡的老人抱屈，藉著手裡的筆將問題寫出來；更要為這一代被留在鄉間的老年人做見證。 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台灣演義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>
                <a:hlinkClick r:id="rId2"/>
              </a:rPr>
              <a:t>黃春明談</a:t>
            </a:r>
            <a:r>
              <a:rPr lang="en-US" altLang="zh-TW" dirty="0" smtClean="0">
                <a:hlinkClick r:id="rId2"/>
              </a:rPr>
              <a:t>《</a:t>
            </a:r>
            <a:r>
              <a:rPr lang="zh-TW" altLang="en-US" dirty="0" smtClean="0">
                <a:hlinkClick r:id="rId2"/>
              </a:rPr>
              <a:t>黃春明全集</a:t>
            </a:r>
            <a:r>
              <a:rPr lang="en-US" altLang="zh-TW" dirty="0" smtClean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  <a:hlinkClick r:id="rId3"/>
              </a:rPr>
              <a:t>黃春明</a:t>
            </a:r>
            <a:r>
              <a:rPr lang="en-US" altLang="zh-TW" sz="3600" dirty="0" smtClean="0">
                <a:latin typeface="微軟正黑體" pitchFamily="34" charset="-120"/>
                <a:ea typeface="微軟正黑體" pitchFamily="34" charset="-120"/>
                <a:hlinkClick r:id="rId3"/>
              </a:rPr>
              <a:t>1</a:t>
            </a:r>
            <a:endParaRPr lang="en-US" altLang="zh-TW" sz="3600" dirty="0" smtClean="0">
              <a:latin typeface="微軟正黑體" pitchFamily="34" charset="-120"/>
              <a:ea typeface="微軟正黑體" pitchFamily="34" charset="-120"/>
              <a:hlinkClick r:id="rId4"/>
            </a:endParaRP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  <a:hlinkClick r:id="rId4"/>
              </a:rPr>
              <a:t>黃春明</a:t>
            </a:r>
            <a:r>
              <a:rPr lang="en-US" altLang="zh-TW" sz="3600" dirty="0" smtClean="0">
                <a:latin typeface="微軟正黑體" pitchFamily="34" charset="-120"/>
                <a:ea typeface="微軟正黑體" pitchFamily="34" charset="-120"/>
              </a:rPr>
              <a:t>2</a:t>
            </a:r>
          </a:p>
          <a:p>
            <a:r>
              <a:rPr lang="zh-TW" altLang="en-US" sz="3600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黃春明</a:t>
            </a:r>
            <a:r>
              <a:rPr lang="en-US" altLang="zh-TW" sz="3600" dirty="0" smtClean="0">
                <a:latin typeface="微軟正黑體" pitchFamily="34" charset="-120"/>
                <a:ea typeface="微軟正黑體" pitchFamily="34" charset="-120"/>
                <a:hlinkClick r:id="rId5"/>
              </a:rPr>
              <a:t>3</a:t>
            </a:r>
            <a:endParaRPr lang="zh-TW" altLang="en-US" sz="36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27584" y="26186"/>
            <a:ext cx="777686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鄉土文學，影劇人生</a:t>
            </a:r>
            <a:endParaRPr lang="zh-TW" altLang="en-US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8142">
            <a:off x="383795" y="1289811"/>
            <a:ext cx="2952328" cy="4133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文字方塊 6"/>
          <p:cNvSpPr txBox="1"/>
          <p:nvPr/>
        </p:nvSpPr>
        <p:spPr>
          <a:xfrm>
            <a:off x="3596988" y="2418852"/>
            <a:ext cx="538902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劇情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簡介：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女主角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白玫（陸小芬飾）從小被寄養在別人家中，白玫的養父把她賣到南方澳漁港的私娼寮當妓女，「十四歲就在中壢的窯子裡，墊著小凳子站在門內叫阿兵哥的日子」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347790" y="5517231"/>
            <a:ext cx="3144089" cy="118988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看海的日子</a:t>
            </a:r>
            <a:endParaRPr lang="zh-TW" altLang="en-US" sz="3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491879" y="1080431"/>
            <a:ext cx="532859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看海的日子，即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依據台灣作家黃春明所撰寫的小說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看海的日子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為基礎，再進行改編的電影作品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導演：王童  編劇：黃春明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主演：陸小芬、馬如風、蘇明明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68712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00034" y="1000108"/>
            <a:ext cx="778674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後來養母家境好轉之後，希望白玫從良，但白玫不肯，養母罵她是爛貨，白玫反譏她說：「是的，我是爛貨。十四年前被你們出賣的爛貨，想想看：那時候你們家裡六口人的生活是怎麼過的？現在是怎麼過的？現在你們有房子住了，裕成畢業了，結婚了，裕福讀高中，阿惠嫁了。全家吃穿那一項跟不上人家？要不是我這個爛貨，你們還有今天？」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3035">
            <a:off x="472833" y="906146"/>
            <a:ext cx="2752535" cy="39700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3571868" y="285728"/>
            <a:ext cx="53285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一日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白玫在火車上遇到昔日的姊妹茵茵（蘇明明飾），已從良的她，嫁給了體貼的少校，並育有一子魯延。一家幸福的模樣，讓白玫突然也想當起母親來。後來白玫跟一位恩客；善良純樸的漁人阿榕（馬如風飾）借種懷一子後隨即離開該地。與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漁人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阿榕不告而別後的白玫獨自回到親生母親故鄉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    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800" dirty="0"/>
          </a:p>
        </p:txBody>
      </p:sp>
      <p:sp>
        <p:nvSpPr>
          <p:cNvPr id="7" name="書卷 (水平) 6"/>
          <p:cNvSpPr/>
          <p:nvPr/>
        </p:nvSpPr>
        <p:spPr>
          <a:xfrm>
            <a:off x="251520" y="5013176"/>
            <a:ext cx="8352928" cy="1844824"/>
          </a:xfrm>
          <a:prstGeom prst="horizontalScrol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看海的日子 ─  第二十</a:t>
            </a: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屆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金馬獎 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1983</a:t>
            </a:r>
            <a:r>
              <a:rPr lang="zh-TW" altLang="en-US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 民國</a:t>
            </a:r>
            <a:r>
              <a:rPr lang="en-US" altLang="zh-TW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72</a:t>
            </a:r>
            <a:r>
              <a:rPr lang="zh-TW" altLang="en-US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入圍：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獲獎：</a:t>
            </a:r>
            <a:endParaRPr lang="en-US" altLang="zh-TW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●</a:t>
            </a: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最佳劇情片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獎   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●最佳女主角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--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陸小芬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白玫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●最佳改編劇本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獎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黃春明 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	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●最佳女配角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–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英英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白玫的生母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2019974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1142984"/>
            <a:ext cx="71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在白玫到達當地後，該村落隨即開放了公地放領使村民擁有土地，並建議村民控制地瓜銷售量來提高價格等等的好事，爾後當地村民都一致認為這些好事都是白玫帶來的好運。正月，白玫終於要生產了，生產並不順利，但最終醫生還是用夾子將嬰兒順利產出，是一名健康的男嬰。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071546"/>
            <a:ext cx="74295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日子一天天過，身邊依偎著一個孩子的白玫也思念起個性憨厚的漁人。某日她攜子搭乘火車經海岸線前往漁港，欲看看孩子的爸。搭車時，一位女士主動讓位給她們母子坐，讓此時的白玫感受到無比的溫暖。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55555" y="12794"/>
            <a:ext cx="749435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標楷體" pitchFamily="65" charset="-120"/>
                <a:ea typeface="標楷體" pitchFamily="65" charset="-120"/>
              </a:rPr>
              <a:t>看海的日子 背後含意</a:t>
            </a:r>
            <a:endParaRPr lang="zh-TW" alt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00034" y="1357298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作者</a:t>
            </a:r>
            <a:r>
              <a:rPr lang="zh-TW" altLang="en-US" sz="2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描述出娼妓的生活情形，她們受到歧視，長期下來轉換為對這份行業的自卑，但是主角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白玫有</a:t>
            </a:r>
            <a:r>
              <a:rPr lang="zh-TW" altLang="en-US" sz="28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著對生命的渴望，期望在這樣的生活當中尋得一份平等對待，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一份心靈的平靜，這時作者由娼妓和母親的對比形象，賦予白梅一個轉換生命的契機，社會對於這兩個角色的社會期待也有天地之差，或許這是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白玫將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孩子的誕生視作是「這就是我還要活下去的原因吧！」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8152568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00100" y="928670"/>
            <a:ext cx="7286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藉由孩子的孕育、場景換到坑底，到鋪陳著白玫揮別過去，展開新生的暗示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，同樣地，海代表著生命力的原始意象，孩子也是如此，新生命的誕生是如此像嚴冬般地陽光這樣美好，雖然漁港依舊要在鰹魚季節騷動，但這種原始與土地的生命力將會繼續蓬勃，給予人們無限的希望。</a:t>
            </a: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   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928670"/>
            <a:ext cx="72866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 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這篇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作品透露出作者對於生命的熱愛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，才可以將白玫這個角色成功的轉換過來，除了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對於娼妓這個行業的仔細描述，還有在山、海場景的互換中不感到突兀，甚至給人一種熟熟悉的感覺，應該要歸功於作者平日對於鄉土的仔細觀察和愛鄉的情懷吧。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白先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勇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VS.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黃春明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一、作品反映人生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二、創作力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不斷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三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、熱愛戲劇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dirty="0">
                <a:latin typeface="微軟正黑體" pitchFamily="34" charset="-120"/>
                <a:ea typeface="微軟正黑體" pitchFamily="34" charset="-120"/>
              </a:rPr>
              <a:t>聯合文學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230</a:t>
            </a:r>
            <a:r>
              <a:rPr lang="zh-TW" altLang="zh-TW" dirty="0">
                <a:latin typeface="微軟正黑體" pitchFamily="34" charset="-120"/>
                <a:ea typeface="微軟正黑體" pitchFamily="34" charset="-120"/>
              </a:rPr>
              <a:t>期【大師風采】白先勇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VS.</a:t>
            </a:r>
            <a:r>
              <a:rPr lang="zh-TW" altLang="zh-TW" dirty="0" smtClean="0">
                <a:latin typeface="微軟正黑體" pitchFamily="34" charset="-120"/>
                <a:ea typeface="微軟正黑體" pitchFamily="34" charset="-120"/>
              </a:rPr>
              <a:t>黃春明</a:t>
            </a:r>
            <a:r>
              <a:rPr lang="en-US" altLang="zh-TW" dirty="0" err="1">
                <a:latin typeface="微軟正黑體" pitchFamily="34" charset="-120"/>
                <a:ea typeface="微軟正黑體" pitchFamily="34" charset="-120"/>
                <a:hlinkClick r:id="rId2"/>
              </a:rPr>
              <a:t>戲比人生更精彩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  <a:hlinkClick r:id="rId2"/>
              </a:rPr>
              <a:t>！──</a:t>
            </a:r>
            <a:r>
              <a:rPr lang="en-US" altLang="zh-TW" dirty="0" err="1">
                <a:latin typeface="微軟正黑體" pitchFamily="34" charset="-120"/>
                <a:ea typeface="微軟正黑體" pitchFamily="34" charset="-120"/>
                <a:hlinkClick r:id="rId2"/>
              </a:rPr>
              <a:t>白先勇訪黃春明的午後對談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文學的軌跡，時代的</a:t>
            </a:r>
            <a:r>
              <a:rPr lang="zh-TW" altLang="zh-TW" b="1" dirty="0" smtClean="0">
                <a:latin typeface="微軟正黑體" pitchFamily="34" charset="-120"/>
                <a:ea typeface="微軟正黑體" pitchFamily="34" charset="-120"/>
              </a:rPr>
              <a:t>重逢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─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黃春明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VS.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白先勇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劉思坊／記錄整理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 2008-10-13 </a:t>
            </a:r>
            <a:endParaRPr lang="zh-TW" altLang="zh-TW" b="1" dirty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11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14348" y="785794"/>
            <a:ext cx="75724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唯有回到那個雖落後卻有著純樸善良的人情味的出生地老家坑底，唯有坑底這相對於勢利、疏離的文明社會，表徵著原始自然、如大地之母能孕育新生機的家園，才能洗去文明社會加諸於白玫身上的屈辱，平撫她長期作賣身婦烙印於身心的創傷，使她重拾做為一個人基本的尊嚴與信心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27584" y="-99392"/>
            <a:ext cx="777686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標楷體" pitchFamily="65" charset="-120"/>
                <a:ea typeface="標楷體" pitchFamily="65" charset="-120"/>
              </a:rPr>
              <a:t>鄉土文學，影劇人生</a:t>
            </a:r>
            <a:endParaRPr lang="zh-TW" altLang="en-US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7140">
            <a:off x="444654" y="1126421"/>
            <a:ext cx="2907030" cy="41529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橢圓 5"/>
          <p:cNvSpPr/>
          <p:nvPr/>
        </p:nvSpPr>
        <p:spPr>
          <a:xfrm>
            <a:off x="107504" y="5517231"/>
            <a:ext cx="3619470" cy="118988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兒子的大玩偶</a:t>
            </a:r>
            <a:endParaRPr lang="zh-TW" altLang="en-US" sz="3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571868" y="1571612"/>
            <a:ext cx="5357850" cy="36433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>
                <a:latin typeface="Arial" pitchFamily="34" charset="0"/>
                <a:ea typeface="標楷體" pitchFamily="65" charset="-120"/>
              </a:rPr>
              <a:t>《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兒子的大玩偶</a:t>
            </a:r>
            <a:r>
              <a:rPr lang="en-US" altLang="zh-TW" sz="3200" dirty="0" smtClean="0">
                <a:latin typeface="Arial" pitchFamily="34" charset="0"/>
                <a:ea typeface="標楷體" pitchFamily="65" charset="-120"/>
              </a:rPr>
              <a:t>》</a:t>
            </a:r>
            <a:r>
              <a:rPr lang="zh-TW" altLang="en-US" sz="3200" dirty="0" smtClean="0">
                <a:latin typeface="Arial" pitchFamily="34" charset="0"/>
                <a:ea typeface="標楷體" pitchFamily="65" charset="-120"/>
              </a:rPr>
              <a:t>為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依據台灣作家黃春明所撰寫的小說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《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兒子的大玩偶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》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、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《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小琪的那一頂帽子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》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和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《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蘋果的滋味</a:t>
            </a:r>
            <a:r>
              <a:rPr lang="en-US" altLang="zh-TW" sz="3200" dirty="0">
                <a:latin typeface="Arial" pitchFamily="34" charset="0"/>
                <a:ea typeface="標楷體" pitchFamily="65" charset="-120"/>
              </a:rPr>
              <a:t>》</a:t>
            </a:r>
            <a:r>
              <a:rPr lang="zh-TW" altLang="en-US" sz="3200" dirty="0">
                <a:latin typeface="Arial" pitchFamily="34" charset="0"/>
                <a:ea typeface="標楷體" pitchFamily="65" charset="-120"/>
              </a:rPr>
              <a:t>為基礎，再進行改編的集錦電影作品。</a:t>
            </a:r>
          </a:p>
        </p:txBody>
      </p:sp>
    </p:spTree>
    <p:extLst>
      <p:ext uri="{BB962C8B-B14F-4D97-AF65-F5344CB8AC3E}">
        <p14:creationId xmlns:p14="http://schemas.microsoft.com/office/powerpoint/2010/main" val="55307470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7224" y="642919"/>
            <a:ext cx="750099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劇情簡介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兒子的大玩偶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坤樹的工作是做戲院的大型廣告看板，不管在熱天或是冷天都要穿著跟戲服一樣的服裝、在臉上抹厚厚的粉，在街上走動，當初他接下這份工作，為的是他的妻子和他們未出世的孩子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阿龍。</a:t>
            </a:r>
          </a:p>
          <a:p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這份成天不說話，只能跟自己自言自語的工作，已經是這一帶的特色了，雖然能夠養家活口，也換來滿腹辛酸，行人的視若無睹、孩童對他的惡作劇、大伯的不諒解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8615">
            <a:off x="437330" y="633340"/>
            <a:ext cx="2905983" cy="39604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3643306" y="428604"/>
            <a:ext cx="4820546" cy="406265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這天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，坤樹跟妻子阿珠因為工作上的事情吵了一架，賭了氣不吃飯就到街上工作，坤樹跟阿珠各懷心事的注意對方的舉動，坤樹回家吃中飯時注意到阿珠不在，煞時內心忐忑了起來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，阿珠跟丈夫吵架後，還跑到街上偷偷注意丈夫的舉動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而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冰逝。</a:t>
            </a: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6" name="書卷 (水平) 5"/>
          <p:cNvSpPr/>
          <p:nvPr/>
        </p:nvSpPr>
        <p:spPr>
          <a:xfrm>
            <a:off x="251520" y="5013176"/>
            <a:ext cx="8352928" cy="1844824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兒子的大玩偶─  第二十</a:t>
            </a: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屆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金馬獎 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1983</a:t>
            </a:r>
            <a:r>
              <a:rPr lang="zh-TW" altLang="en-US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 民國</a:t>
            </a:r>
            <a:r>
              <a:rPr lang="en-US" altLang="zh-TW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72</a:t>
            </a:r>
            <a:r>
              <a:rPr lang="zh-TW" altLang="en-US" b="1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年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入圍：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			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</a:t>
            </a:r>
            <a:endParaRPr lang="en-US" altLang="zh-TW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●最佳男配角獎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–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陳博正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坤樹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●最佳童星獎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–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顏正國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蘋果的滋味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●最佳改編劇本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獎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吳念真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983584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662" y="1000108"/>
            <a:ext cx="72152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兩人面對時都沉默不語，可是都偷偷的關心對方、反省自己；坤樹這天結束工作後，聽到經理覺得活人廣告看板不吸引人了，要將坤樹安排去踩三踏車，坤樹欣喜的想要第一個告訴阿珠這個好消息，夫妻間的尷尬也因為對未來的新工作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5786" y="1142984"/>
            <a:ext cx="7358114" cy="466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對坤樹而言，兒子阿龍是支持他維持這樣生活的最大動力，阿珠曾跟他開玩笑說：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阿龍哪是認得你，他當你是大玩偶呢！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坤樹本來不以為意，但在阿龍見到他原本面貌時不斷哭鬧時，坤樹才發現，阿龍只喜愛化妝過後的他，坤樹只好心酸拿起白粉，往臉上撲去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19141" y="260648"/>
            <a:ext cx="826380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標楷體" pitchFamily="65" charset="-120"/>
                <a:ea typeface="標楷體" pitchFamily="65" charset="-120"/>
              </a:rPr>
              <a:t>兒子的大玩偶 背後含意</a:t>
            </a:r>
            <a:endParaRPr lang="zh-TW" altLang="en-US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42909" y="1571613"/>
            <a:ext cx="817789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作者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藉由坤樹和阿珠這對夫妻，除了描述他們之間含蓄的情感，對於在現實生活重壓下的坤樹，始終沒有放棄內心自我的掙扎，養成他不斷自省的習慣，雖然，坤樹連自己兒子的名字都不會寫，但藉著長時間孤獨 的步行與思索，他「面具」之後的真性情，一點一滴地宣洩出來，那能讓讀者感覺到一股溫熟的脈動、真實人生的脈動。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   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9" y="4293096"/>
            <a:ext cx="1965432" cy="246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37765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71472" y="1357298"/>
            <a:ext cx="80724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作者利用的手法中，不管是夫妻間的溝通、坤樹的內心戲、或是利用坤樹”招牌”到處走動的特性，生動的描述出出當時的街道景色、各色人物，讓讀者感受到彷彿身歷其境的根坤樹走遍了大街小巷一般，相當的具有娛樂性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188640"/>
            <a:ext cx="835292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79512" y="1204302"/>
            <a:ext cx="856895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黃春明</a:t>
            </a:r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&amp;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黃大魚</a:t>
            </a:r>
            <a:r>
              <a:rPr lang="zh-TW" altLang="en-US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http</a:t>
            </a:r>
            <a:r>
              <a:rPr lang="en-US" altLang="zh-TW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://</a:t>
            </a:r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www.bigfish.org.tw/index.htm</a:t>
            </a:r>
          </a:p>
          <a:p>
            <a:pPr marL="285750" indent="-28575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放生：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400" dirty="0"/>
              <a:t>http://</a:t>
            </a:r>
            <a:r>
              <a:rPr lang="en-US" altLang="zh-TW" sz="2400" dirty="0" smtClean="0"/>
              <a:t>wmsg01.csu.edu.tw/csitshow/Csitcoma/craw/lu/0032.htm</a:t>
            </a:r>
          </a:p>
          <a:p>
            <a:pPr marL="285750" indent="-28575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台灣文學國寶：黃春明：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400" dirty="0"/>
              <a:t>http://</a:t>
            </a:r>
            <a:r>
              <a:rPr lang="en-US" altLang="zh-TW" sz="2400" dirty="0" smtClean="0"/>
              <a:t>life.fhl.net/ic975/RegionalLiteratures/HuangChunMing/01.htm</a:t>
            </a:r>
          </a:p>
          <a:p>
            <a:pPr marL="285750" indent="-28575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看海的日子</a:t>
            </a:r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-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維基百科：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400" dirty="0"/>
              <a:t>http://zh.wikipedia.org/zh-tw/%E7%9C%8B%E6%B5%B7%E7%9A%84%E6%97%A5%E5%AD%90_(%E9%9B%BB%E5%BD%B1)</a:t>
            </a:r>
            <a:endParaRPr lang="en-US" altLang="zh-TW" sz="2400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黃春明的寫作風格：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l"/>
            </a:pPr>
            <a:r>
              <a:rPr lang="en-US" altLang="zh-TW" sz="2400" dirty="0"/>
              <a:t>http://tw.knowledge.yahoo.com/question/question?qid=1406090208029</a:t>
            </a:r>
            <a:endParaRPr lang="en-US" altLang="zh-TW" sz="2400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l"/>
            </a:pPr>
            <a:endParaRPr lang="en-US" altLang="zh-TW" sz="2400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endParaRPr lang="zh-TW" altLang="en-US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957" y="145579"/>
            <a:ext cx="1799828" cy="211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7680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80045" y="620688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兒子的大玩偶</a:t>
            </a:r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-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維基百科：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en-US" altLang="zh-TW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http://zh.wikipedia.org/wiki/%E5%85%92%E5%AD%90%E7%9A%84%E5%A4%A7%E7%8E%A9%E5%81%B6_(%E9%9B%BB%E5%BD%B1</a:t>
            </a:r>
            <a:r>
              <a:rPr lang="en-US" altLang="zh-TW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)</a:t>
            </a:r>
          </a:p>
          <a:p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參考書目：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兒子的大玩偶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青番公的故事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看海的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日子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放生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等待一朵花的</a:t>
            </a:r>
            <a:r>
              <a:rPr lang="zh-TW" altLang="en-US" sz="2400" dirty="0" smtClean="0">
                <a:latin typeface="Arial" pitchFamily="34" charset="0"/>
                <a:ea typeface="標楷體" pitchFamily="65" charset="-120"/>
                <a:cs typeface="Arial" pitchFamily="34" charset="0"/>
              </a:rPr>
              <a:t>名字</a:t>
            </a:r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n"/>
            </a:pPr>
            <a:r>
              <a:rPr lang="zh-TW" altLang="en-US" sz="2400" dirty="0">
                <a:latin typeface="Arial" pitchFamily="34" charset="0"/>
                <a:ea typeface="標楷體" pitchFamily="65" charset="-120"/>
                <a:cs typeface="Arial" pitchFamily="34" charset="0"/>
              </a:rPr>
              <a:t>蘋果的滋味</a:t>
            </a:r>
            <a:endParaRPr lang="en-US" altLang="zh-TW" sz="2400" dirty="0">
              <a:latin typeface="Arial" pitchFamily="34" charset="0"/>
              <a:ea typeface="標楷體" pitchFamily="65" charset="-120"/>
              <a:cs typeface="Arial" pitchFamily="34" charset="0"/>
            </a:endParaRPr>
          </a:p>
          <a:p>
            <a:endParaRPr lang="en-US" altLang="zh-TW" sz="2400" dirty="0" smtClean="0"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285" y="4416467"/>
            <a:ext cx="2195736" cy="219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50685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黃大魚兒童劇團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黃大魚兒童劇團原創立於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1994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年台北市，早期曾製作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掛鈴噹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土龍愛吃餅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小李子不是大騙子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（新桃花源記）、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愛吃糖的皇帝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我不要當國王了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等劇巡迴全省各地，亦曾於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2000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年春天與大愛電視台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『921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希望工程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』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節目合作，赴南投及嘉義災區巡迴義演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新桃花源記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黃大魚兒童劇團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1998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年首度在宜蘭地區招募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愛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劇演員以來，即以「戲劇紮根」為念，除開辦各式戲劇訓練課程，深入校園和社區教學巡演，並長期輔訓宜蘭縣復興國中少年劇團。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2002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年底，團長黃春明有鑑於在地的製作及演出班底日漸齊整，乃將本團戶藉遷回宜蘭，同時再度籌製新的劇碼。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黃大魚兒童劇團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如去年度的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掛鈴噹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、今年度與日本技術合作並赴日公演的現代人偶劇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外科整型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戰士．乾杯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則是想要演給大人看的時代劇，預定明後年推出。</a:t>
            </a: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我們希望：有一天蘭陽的孩子會發現－－我們都是看黃春明的兒童劇長大的。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/1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內容版面配置區 6" descr="untitled01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7224" y="1571612"/>
            <a:ext cx="3429024" cy="4572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　 </a:t>
            </a:r>
            <a:r>
              <a:rPr lang="zh-TW" altLang="en-US" b="1" dirty="0" smtClean="0"/>
              <a:t>劇情簡介</a:t>
            </a:r>
            <a:endParaRPr lang="zh-TW" altLang="en-US" dirty="0" smtClean="0"/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老鼠家族正為了被黑貓咬死的奶奶傷心不已，這時候，可惡的黑貓卻又來搗亂。老鼠們實在忍無可忍，決定對付這隻黑貓。幾次失敗之後，牠們終於想到一個好辦法──給黑貓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掛鈴噹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老鼠要給貓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掛鈴噹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，談何容易，但他們真的把鈴噹掛在黑貓的脖子上了。怎麼辦到的呢？</a:t>
            </a: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看了就知道！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黃大魚兒童劇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/2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內容版面配置區 4" descr="a2-pic01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28662" y="1928802"/>
            <a:ext cx="3714776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劇情簡介 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一片即將收割的稻田，引來許多麻雀來吃稻子。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　　老農夫看了心疼，他找三個孫子和他一起做稻草人。他們在家裡找了一些衣服和帽子，一個晚上就把十個稻草人打扮起來。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3683</Words>
  <Application>Microsoft Office PowerPoint</Application>
  <PresentationFormat>如螢幕大小 (4:3)</PresentationFormat>
  <Paragraphs>166</Paragraphs>
  <Slides>49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49</vt:i4>
      </vt:variant>
    </vt:vector>
  </HeadingPairs>
  <TitlesOfParts>
    <vt:vector size="50" baseType="lpstr">
      <vt:lpstr>Office 佈景主題</vt:lpstr>
      <vt:lpstr>黃春明</vt:lpstr>
      <vt:lpstr> 2010向大師致敬- 黃春明 工作紀錄影片 </vt:lpstr>
      <vt:lpstr>人性悲憫</vt:lpstr>
      <vt:lpstr>白先勇VS.黃春明</vt:lpstr>
      <vt:lpstr>黃大魚兒童劇團</vt:lpstr>
      <vt:lpstr>黃大魚兒童劇團</vt:lpstr>
      <vt:lpstr>黃大魚兒童劇團</vt:lpstr>
      <vt:lpstr>黃大魚兒童劇/1</vt:lpstr>
      <vt:lpstr>黃大魚兒童劇/2</vt:lpstr>
      <vt:lpstr>「百果樹紅磚屋」</vt:lpstr>
      <vt:lpstr>PowerPoint 簡報</vt:lpstr>
      <vt:lpstr>打造多元的藝文空間</vt:lpstr>
      <vt:lpstr>PowerPoint 簡報</vt:lpstr>
      <vt:lpstr>PowerPoint 簡報</vt:lpstr>
      <vt:lpstr>PowerPoint 簡報</vt:lpstr>
      <vt:lpstr>PowerPoint 簡報</vt:lpstr>
      <vt:lpstr>PowerPoint 簡報</vt:lpstr>
      <vt:lpstr>黃春明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台灣演義 黃春明談《黃春明全集》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TestComputer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TestUser</dc:creator>
  <cp:lastModifiedBy>User</cp:lastModifiedBy>
  <cp:revision>64</cp:revision>
  <dcterms:created xsi:type="dcterms:W3CDTF">2012-10-24T12:45:00Z</dcterms:created>
  <dcterms:modified xsi:type="dcterms:W3CDTF">2016-12-05T09:24:12Z</dcterms:modified>
</cp:coreProperties>
</file>